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70" r:id="rId8"/>
    <p:sldId id="269" r:id="rId9"/>
    <p:sldId id="268" r:id="rId10"/>
    <p:sldId id="271" r:id="rId11"/>
    <p:sldId id="264" r:id="rId12"/>
    <p:sldId id="262" r:id="rId13"/>
    <p:sldId id="265" r:id="rId14"/>
    <p:sldId id="273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974" y="-3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BE77177-A8DA-4DA3-83F8-534808138282}" type="datetimeFigureOut">
              <a:rPr lang="en-US" smtClean="0"/>
              <a:t>9/30/2023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4EC6DE-F726-0594-C314-3FA91A55D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568" y="1657007"/>
            <a:ext cx="9144000" cy="2387600"/>
          </a:xfrm>
        </p:spPr>
        <p:txBody>
          <a:bodyPr/>
          <a:lstStyle/>
          <a:p>
            <a:pPr algn="ctr"/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SẮP XẾP NGOẠI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(External Sort)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0F30AE3-5C8F-E210-0E79-953507BAB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164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Trưởng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nhóm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Hoàng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Duy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 22520358)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Thành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viên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Anh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Hải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Ngọc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(MSSV:22520955)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E4B2071-02E5-66B8-23A9-2E6EA8A0F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0" y="140541"/>
            <a:ext cx="1338146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8617" y="340476"/>
            <a:ext cx="8197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học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Cấu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trúc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dữ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liệu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và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giải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thuật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nâng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cao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Mã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CS523</a:t>
            </a: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viên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Nguyễn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Thanh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Sơn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357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4.478 Replacement Selection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898" y="553915"/>
            <a:ext cx="10280937" cy="5741377"/>
          </a:xfrm>
        </p:spPr>
      </p:pic>
    </p:spTree>
    <p:extLst>
      <p:ext uri="{BB962C8B-B14F-4D97-AF65-F5344CB8AC3E}">
        <p14:creationId xmlns:p14="http://schemas.microsoft.com/office/powerpoint/2010/main" val="244177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Một</a:t>
            </a:r>
            <a:r>
              <a:rPr lang="en-US" sz="6600" b="1" dirty="0"/>
              <a:t> </a:t>
            </a:r>
            <a:r>
              <a:rPr lang="en-US" sz="6600" b="1" dirty="0" err="1" smtClean="0"/>
              <a:t>số</a:t>
            </a:r>
            <a:r>
              <a:rPr lang="en-US" sz="6600" b="1" dirty="0"/>
              <a:t> </a:t>
            </a:r>
            <a:r>
              <a:rPr lang="en-US" sz="6600" b="1" dirty="0" err="1" smtClean="0"/>
              <a:t>phương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pháp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trộn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 smtClean="0"/>
              <a:t>pháp</a:t>
            </a:r>
            <a:r>
              <a:rPr lang="en-US" sz="3200" dirty="0" smtClean="0"/>
              <a:t> </a:t>
            </a:r>
            <a:r>
              <a:rPr lang="en-US" sz="3200" dirty="0" err="1" smtClean="0"/>
              <a:t>trộn</a:t>
            </a:r>
            <a:r>
              <a:rPr lang="en-US" sz="3200" dirty="0" smtClean="0"/>
              <a:t> runs</a:t>
            </a:r>
          </a:p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tự</a:t>
            </a:r>
            <a:r>
              <a:rPr lang="en-US" sz="3200" dirty="0"/>
              <a:t> </a:t>
            </a:r>
            <a:r>
              <a:rPr lang="en-US" sz="3200" dirty="0" err="1"/>
              <a:t>nhiên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/>
              <a:t>lối</a:t>
            </a:r>
            <a:r>
              <a:rPr lang="en-US" sz="3200" dirty="0"/>
              <a:t> </a:t>
            </a:r>
            <a:r>
              <a:rPr lang="en-US" sz="3200" dirty="0" err="1"/>
              <a:t>cân</a:t>
            </a:r>
            <a:r>
              <a:rPr lang="en-US" sz="3200" dirty="0"/>
              <a:t> </a:t>
            </a:r>
            <a:r>
              <a:rPr lang="en-US" sz="3200" dirty="0" err="1"/>
              <a:t>bằng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 smtClean="0"/>
              <a:t>pha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88927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Độ</a:t>
            </a:r>
            <a:r>
              <a:rPr lang="en-US" sz="6600" b="1" dirty="0"/>
              <a:t> </a:t>
            </a:r>
            <a:r>
              <a:rPr lang="en-US" sz="6600" b="1" dirty="0" err="1"/>
              <a:t>phức</a:t>
            </a:r>
            <a:r>
              <a:rPr lang="en-US" sz="6600" b="1" dirty="0"/>
              <a:t> </a:t>
            </a:r>
            <a:r>
              <a:rPr lang="en-US" sz="6600" b="1" dirty="0" err="1"/>
              <a:t>tạp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vi-VN" sz="3000" b="1" dirty="0" smtClean="0"/>
              <a:t>Độ phức tạp về thời gian:</a:t>
            </a:r>
            <a:r>
              <a:rPr lang="vi-VN" sz="3000" dirty="0" smtClean="0"/>
              <a:t> </a:t>
            </a:r>
            <a:r>
              <a:rPr lang="vi-VN" sz="3000" b="1" dirty="0" smtClean="0"/>
              <a:t>O(N * log N). </a:t>
            </a:r>
          </a:p>
          <a:p>
            <a:pPr fontAlgn="base"/>
            <a:r>
              <a:rPr lang="vi-VN" sz="3000" dirty="0" smtClean="0"/>
              <a:t>Thời gian cần thiết để sắp xếp hợp nhất là O(runs * run_size * log run_size), bằng O(N log run_size). </a:t>
            </a:r>
          </a:p>
          <a:p>
            <a:pPr fontAlgn="base"/>
            <a:r>
              <a:rPr lang="vi-VN" sz="3000" dirty="0" smtClean="0"/>
              <a:t>Để hợp nhất các mảng đã sắp xếp, độ phức tạp về thời gian là O(N * log chạy). </a:t>
            </a:r>
          </a:p>
          <a:p>
            <a:pPr fontAlgn="base"/>
            <a:r>
              <a:rPr lang="vi-VN" sz="3000" dirty="0" smtClean="0"/>
              <a:t>Do đó, độ phức tạp về thời gian tổng thể là O(N * log run_size + N * log chạy). </a:t>
            </a:r>
          </a:p>
          <a:p>
            <a:pPr fontAlgn="base"/>
            <a:r>
              <a:rPr lang="vi-VN" sz="3000" dirty="0" smtClean="0"/>
              <a:t>Vì log run_size + log run = log run_size*runs = log N, độ phức tạp về thời gian của kết quả sẽ là O(N * log N).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3366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Ứng</a:t>
            </a:r>
            <a:r>
              <a:rPr lang="en-US" sz="6600" b="1" dirty="0"/>
              <a:t> </a:t>
            </a:r>
            <a:r>
              <a:rPr lang="en-US" sz="6600" b="1" dirty="0" err="1"/>
              <a:t>dụng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có</a:t>
            </a:r>
            <a:r>
              <a:rPr lang="en-US" sz="3200" dirty="0" smtClean="0"/>
              <a:t> </a:t>
            </a:r>
            <a:r>
              <a:rPr lang="en-US" sz="3200" dirty="0" err="1" smtClean="0"/>
              <a:t>kích</a:t>
            </a:r>
            <a:r>
              <a:rPr lang="en-US" sz="3200" dirty="0" smtClean="0"/>
              <a:t> </a:t>
            </a:r>
            <a:r>
              <a:rPr lang="en-US" sz="3200" dirty="0" err="1" smtClean="0"/>
              <a:t>thước</a:t>
            </a:r>
            <a:r>
              <a:rPr lang="en-US" sz="3200" dirty="0" smtClean="0"/>
              <a:t> </a:t>
            </a:r>
            <a:r>
              <a:rPr lang="en-US" sz="3200" dirty="0" err="1" smtClean="0"/>
              <a:t>lớn</a:t>
            </a:r>
            <a:r>
              <a:rPr lang="en-US" sz="3200" dirty="0"/>
              <a:t> </a:t>
            </a:r>
            <a:r>
              <a:rPr lang="en-US" sz="3200" dirty="0" err="1" smtClean="0"/>
              <a:t>như</a:t>
            </a:r>
            <a:r>
              <a:rPr lang="en-US" sz="3200" dirty="0" smtClean="0"/>
              <a:t>: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thống</a:t>
            </a:r>
            <a:r>
              <a:rPr lang="en-US" sz="3200" dirty="0" smtClean="0"/>
              <a:t> </a:t>
            </a:r>
            <a:r>
              <a:rPr lang="en-US" sz="3200" dirty="0" err="1" smtClean="0"/>
              <a:t>kê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hình</a:t>
            </a:r>
            <a:r>
              <a:rPr lang="en-US" sz="3200" dirty="0" smtClean="0"/>
              <a:t> </a:t>
            </a:r>
            <a:r>
              <a:rPr lang="en-US" sz="3200" dirty="0" err="1" smtClean="0"/>
              <a:t>ảnh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video</a:t>
            </a:r>
          </a:p>
          <a:p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, </a:t>
            </a:r>
            <a:r>
              <a:rPr lang="en-US" sz="3200" dirty="0" err="1"/>
              <a:t>tìm</a:t>
            </a:r>
            <a:r>
              <a:rPr lang="en-US" sz="3200" dirty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trên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dataset </a:t>
            </a:r>
            <a:r>
              <a:rPr lang="en-US" sz="3200" dirty="0" err="1"/>
              <a:t>lớn</a:t>
            </a:r>
            <a:endParaRPr lang="en-US" sz="3200" dirty="0"/>
          </a:p>
          <a:p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log </a:t>
            </a:r>
            <a:r>
              <a:rPr lang="en-US" sz="3200" dirty="0" err="1"/>
              <a:t>lớn</a:t>
            </a:r>
            <a:r>
              <a:rPr lang="en-US" sz="3200" dirty="0"/>
              <a:t>, </a:t>
            </a:r>
            <a:r>
              <a:rPr lang="en-US" sz="3200" dirty="0" err="1"/>
              <a:t>truy</a:t>
            </a:r>
            <a:r>
              <a:rPr lang="en-US" sz="3200" dirty="0"/>
              <a:t> </a:t>
            </a:r>
            <a:r>
              <a:rPr lang="en-US" sz="3200" dirty="0" err="1"/>
              <a:t>vấn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database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ty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nguồn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lớn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endParaRPr lang="en-US" sz="3200" dirty="0"/>
          </a:p>
          <a:p>
            <a:pPr marL="114300" indent="0">
              <a:buNone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346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Bài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trên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lớp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98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Bài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về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so sánh và đối chiếu các thuật toán sắp xếp ngoài phổ biến.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đề xuất một giải pháp cho vấn đề mất mát dữ liệu trong External Sort.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giải thích cách sử dụng thuật toán sắp xếp ngoài để sắp xếp dữ liệu có kích thước lớn.</a:t>
            </a:r>
          </a:p>
          <a:p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Đánh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giá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hiệu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suất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External Sort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cho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loại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494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193C0F-2756-325D-3945-DEFFE87C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Dẫn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đặt</a:t>
            </a:r>
            <a:r>
              <a:rPr lang="en-US" sz="6600" b="1" dirty="0" smtClean="0"/>
              <a:t> </a:t>
            </a:r>
            <a:r>
              <a:rPr lang="en-US" sz="6600" b="1" dirty="0" err="1"/>
              <a:t>vấn</a:t>
            </a:r>
            <a:r>
              <a:rPr lang="en-US" sz="6600" b="1" dirty="0"/>
              <a:t> </a:t>
            </a:r>
            <a:r>
              <a:rPr lang="en-US" sz="6600" b="1" dirty="0" err="1"/>
              <a:t>đề</a:t>
            </a:r>
            <a:endParaRPr lang="en-US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1A4040-9D9C-C882-7C0A-A2B6A912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đang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nào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Tại</a:t>
            </a:r>
            <a:r>
              <a:rPr lang="en-US" sz="3200" dirty="0"/>
              <a:t> </a:t>
            </a:r>
            <a:r>
              <a:rPr lang="en-US" sz="3200" dirty="0" err="1"/>
              <a:t>sao</a:t>
            </a:r>
            <a:r>
              <a:rPr lang="en-US" sz="3200" dirty="0"/>
              <a:t> </a:t>
            </a:r>
            <a:r>
              <a:rPr lang="en-US" sz="3200" dirty="0" err="1"/>
              <a:t>lại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khác</a:t>
            </a:r>
            <a:r>
              <a:rPr lang="en-US" sz="3200" dirty="0"/>
              <a:t> </a:t>
            </a:r>
            <a:r>
              <a:rPr lang="en-US" sz="3200" dirty="0" err="1"/>
              <a:t>biệt</a:t>
            </a:r>
            <a:r>
              <a:rPr lang="en-US" sz="3200" dirty="0"/>
              <a:t> </a:t>
            </a:r>
            <a:r>
              <a:rPr lang="en-US" sz="3200" dirty="0" err="1"/>
              <a:t>giữa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.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nguyên</a:t>
            </a:r>
            <a:r>
              <a:rPr lang="en-US" sz="3200" dirty="0"/>
              <a:t> </a:t>
            </a:r>
            <a:r>
              <a:rPr lang="en-US" sz="3200" dirty="0" err="1"/>
              <a:t>tắc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276" y="3472963"/>
            <a:ext cx="2518262" cy="287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572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Lí</a:t>
            </a:r>
            <a:r>
              <a:rPr lang="en-US" sz="6600" b="1" dirty="0"/>
              <a:t> do </a:t>
            </a:r>
            <a:r>
              <a:rPr lang="en-US" sz="6600" b="1" dirty="0" err="1"/>
              <a:t>có</a:t>
            </a:r>
            <a:r>
              <a:rPr lang="en-US" sz="6600" b="1" dirty="0"/>
              <a:t> </a:t>
            </a:r>
            <a:r>
              <a:rPr lang="en-US" sz="6600" b="1" dirty="0" err="1"/>
              <a:t>sắp</a:t>
            </a:r>
            <a:r>
              <a:rPr lang="en-US" sz="6600" b="1" dirty="0"/>
              <a:t> </a:t>
            </a:r>
            <a:r>
              <a:rPr lang="en-US" sz="6600" b="1" dirty="0" err="1"/>
              <a:t>xếp</a:t>
            </a:r>
            <a:r>
              <a:rPr lang="en-US" sz="6600" b="1" dirty="0"/>
              <a:t> </a:t>
            </a:r>
            <a:r>
              <a:rPr lang="en-US" sz="6600" b="1" dirty="0" err="1"/>
              <a:t>ngoại</a:t>
            </a:r>
            <a:r>
              <a:rPr lang="en-US" sz="6600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lượng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khổng</a:t>
            </a:r>
            <a:r>
              <a:rPr lang="en-US" sz="3200" dirty="0"/>
              <a:t> </a:t>
            </a:r>
            <a:r>
              <a:rPr lang="en-US" sz="3200" dirty="0" err="1"/>
              <a:t>lồ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khả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chính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thiết</a:t>
            </a:r>
            <a:r>
              <a:rPr lang="en-US" sz="3200" dirty="0"/>
              <a:t> </a:t>
            </a:r>
            <a:r>
              <a:rPr lang="en-US" sz="3200" dirty="0" err="1"/>
              <a:t>bị</a:t>
            </a:r>
            <a:r>
              <a:rPr lang="en-US" sz="3200" dirty="0"/>
              <a:t> (</a:t>
            </a:r>
            <a:r>
              <a:rPr lang="en-US" sz="3200" dirty="0" err="1"/>
              <a:t>thường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RAM) </a:t>
            </a:r>
            <a:r>
              <a:rPr lang="en-US" sz="3200" dirty="0" err="1"/>
              <a:t>thì</a:t>
            </a:r>
            <a:r>
              <a:rPr lang="en-US" sz="3200" dirty="0"/>
              <a:t> </a:t>
            </a:r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mới</a:t>
            </a:r>
            <a:r>
              <a:rPr lang="en-US" sz="3200" dirty="0" smtClean="0"/>
              <a:t>.</a:t>
            </a:r>
          </a:p>
          <a:p>
            <a:r>
              <a:rPr lang="en-US" sz="3200" dirty="0" err="1" smtClean="0"/>
              <a:t>Tại</a:t>
            </a:r>
            <a:r>
              <a:rPr lang="en-US" sz="3200" dirty="0" smtClean="0"/>
              <a:t> </a:t>
            </a:r>
            <a:r>
              <a:rPr lang="en-US" sz="3200" dirty="0" err="1" smtClean="0"/>
              <a:t>sao</a:t>
            </a:r>
            <a:r>
              <a:rPr lang="en-US" sz="3200" dirty="0" smtClean="0"/>
              <a:t> </a:t>
            </a:r>
            <a:r>
              <a:rPr lang="en-US" sz="3200" dirty="0" err="1" smtClean="0"/>
              <a:t>gọi</a:t>
            </a:r>
            <a:r>
              <a:rPr lang="en-US" sz="3200" dirty="0" smtClean="0"/>
              <a:t> </a:t>
            </a:r>
            <a:r>
              <a:rPr lang="en-US" sz="3200" dirty="0" err="1" smtClean="0"/>
              <a:t>là</a:t>
            </a:r>
            <a:r>
              <a:rPr lang="en-US" sz="3200" dirty="0" smtClean="0"/>
              <a:t> </a:t>
            </a:r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ngoại</a:t>
            </a:r>
            <a:r>
              <a:rPr lang="en-US" sz="3200" dirty="0" smtClean="0"/>
              <a:t>? </a:t>
            </a:r>
          </a:p>
          <a:p>
            <a:r>
              <a:rPr lang="en-US" sz="3200" dirty="0" err="1" smtClean="0"/>
              <a:t>Vì</a:t>
            </a:r>
            <a:r>
              <a:rPr lang="en-US" sz="3200" dirty="0" smtClean="0"/>
              <a:t> </a:t>
            </a:r>
            <a:r>
              <a:rPr lang="en-US" sz="3200" dirty="0" err="1" smtClean="0"/>
              <a:t>khi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vượt</a:t>
            </a:r>
            <a:r>
              <a:rPr lang="en-US" sz="3200" dirty="0" smtClean="0"/>
              <a:t> </a:t>
            </a:r>
            <a:r>
              <a:rPr lang="en-US" sz="3200" dirty="0" err="1" smtClean="0"/>
              <a:t>quá</a:t>
            </a:r>
            <a:r>
              <a:rPr lang="en-US" sz="3200" dirty="0" smtClean="0"/>
              <a:t> </a:t>
            </a:r>
            <a:r>
              <a:rPr lang="en-US" sz="3200" dirty="0" err="1" smtClean="0"/>
              <a:t>khả</a:t>
            </a:r>
            <a:r>
              <a:rPr lang="en-US" sz="3200" dirty="0" smtClean="0"/>
              <a:t> </a:t>
            </a:r>
            <a:r>
              <a:rPr lang="en-US" sz="3200" dirty="0" err="1" smtClean="0"/>
              <a:t>năng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trong</a:t>
            </a:r>
            <a:r>
              <a:rPr lang="en-US" sz="3200" dirty="0" smtClean="0"/>
              <a:t>, </a:t>
            </a:r>
            <a:r>
              <a:rPr lang="en-US" sz="3200" dirty="0" err="1" smtClean="0"/>
              <a:t>chúng</a:t>
            </a:r>
            <a:r>
              <a:rPr lang="en-US" sz="3200" dirty="0" smtClean="0"/>
              <a:t> ta </a:t>
            </a:r>
            <a:r>
              <a:rPr lang="en-US" sz="3200" dirty="0" err="1" smtClean="0"/>
              <a:t>sẽ</a:t>
            </a:r>
            <a:r>
              <a:rPr lang="en-US" sz="3200" dirty="0" smtClean="0"/>
              <a:t> </a:t>
            </a:r>
            <a:r>
              <a:rPr lang="en-US" sz="3200" dirty="0" err="1" smtClean="0"/>
              <a:t>nhờ</a:t>
            </a:r>
            <a:r>
              <a:rPr lang="en-US" sz="3200" dirty="0" smtClean="0"/>
              <a:t> </a:t>
            </a:r>
            <a:r>
              <a:rPr lang="en-US" sz="3200" dirty="0" err="1" smtClean="0"/>
              <a:t>sự</a:t>
            </a:r>
            <a:r>
              <a:rPr lang="en-US" sz="3200" dirty="0" smtClean="0"/>
              <a:t> </a:t>
            </a:r>
            <a:r>
              <a:rPr lang="en-US" sz="3200" dirty="0" err="1" smtClean="0"/>
              <a:t>hỗ</a:t>
            </a:r>
            <a:r>
              <a:rPr lang="en-US" sz="3200" dirty="0" smtClean="0"/>
              <a:t> </a:t>
            </a:r>
            <a:r>
              <a:rPr lang="en-US" sz="3200" dirty="0" err="1" smtClean="0"/>
              <a:t>trợ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ngoài</a:t>
            </a:r>
            <a:r>
              <a:rPr lang="en-US" sz="3200" dirty="0" smtClean="0"/>
              <a:t> (ổ </a:t>
            </a:r>
            <a:r>
              <a:rPr lang="en-US" sz="3200" dirty="0" err="1" smtClean="0"/>
              <a:t>đĩa</a:t>
            </a:r>
            <a:r>
              <a:rPr lang="en-US" sz="3200" dirty="0" smtClean="0"/>
              <a:t>) </a:t>
            </a:r>
            <a:r>
              <a:rPr lang="en-US" sz="3200" dirty="0" err="1" smtClean="0"/>
              <a:t>để</a:t>
            </a:r>
            <a:r>
              <a:rPr lang="en-US" sz="3200" dirty="0" smtClean="0"/>
              <a:t> </a:t>
            </a:r>
            <a:r>
              <a:rPr lang="en-US" sz="3200" dirty="0" err="1" smtClean="0"/>
              <a:t>xử</a:t>
            </a:r>
            <a:r>
              <a:rPr lang="en-US" sz="3200" dirty="0" smtClean="0"/>
              <a:t> </a:t>
            </a:r>
            <a:r>
              <a:rPr lang="en-US" sz="3200" dirty="0" err="1" smtClean="0"/>
              <a:t>lý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và</a:t>
            </a:r>
            <a:r>
              <a:rPr lang="en-US" sz="3200" dirty="0" smtClean="0"/>
              <a:t> </a:t>
            </a:r>
            <a:r>
              <a:rPr lang="en-US" sz="3200" dirty="0" err="1" smtClean="0"/>
              <a:t>giải</a:t>
            </a:r>
            <a:r>
              <a:rPr lang="en-US" sz="3200" dirty="0" smtClean="0"/>
              <a:t> </a:t>
            </a:r>
            <a:r>
              <a:rPr lang="en-US" sz="3200" dirty="0" err="1" smtClean="0"/>
              <a:t>quyết</a:t>
            </a:r>
            <a:r>
              <a:rPr lang="en-US" sz="3200" dirty="0" smtClean="0"/>
              <a:t> </a:t>
            </a:r>
            <a:r>
              <a:rPr lang="en-US" sz="3200" dirty="0" err="1" smtClean="0"/>
              <a:t>bài</a:t>
            </a:r>
            <a:r>
              <a:rPr lang="en-US" sz="3200" dirty="0" smtClean="0"/>
              <a:t> </a:t>
            </a:r>
            <a:r>
              <a:rPr lang="en-US" sz="3200" dirty="0" err="1" smtClean="0"/>
              <a:t>toán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470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Để cài đặt thuật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này chúng ta phải thực hiện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ba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bước:</a:t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Tạo các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vừa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với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khả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năng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xử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lý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bộ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nhớ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chính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  <a:p>
            <a:pPr marL="0" indent="0">
              <a:buNone/>
            </a:pP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•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từng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bằng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thuật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nội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/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ộn các 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lại với 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32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71" y="4450618"/>
            <a:ext cx="8237538" cy="185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792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Bài</a:t>
            </a:r>
            <a:r>
              <a:rPr lang="en-US" sz="2800" dirty="0"/>
              <a:t> </a:t>
            </a:r>
            <a:r>
              <a:rPr lang="en-US" sz="2800" dirty="0" err="1"/>
              <a:t>toán</a:t>
            </a:r>
            <a:r>
              <a:rPr lang="en-US" sz="2800" dirty="0"/>
              <a:t>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900 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run_size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RAM </a:t>
            </a:r>
            <a:r>
              <a:rPr lang="en-US" sz="2800" dirty="0" err="1"/>
              <a:t>là</a:t>
            </a:r>
            <a:r>
              <a:rPr lang="en-US" sz="2800" dirty="0"/>
              <a:t> 100MB</a:t>
            </a:r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1: </a:t>
            </a:r>
            <a:r>
              <a:rPr lang="en-US" sz="2800" dirty="0" err="1"/>
              <a:t>Đọc</a:t>
            </a:r>
            <a:r>
              <a:rPr lang="en-US" sz="2800" dirty="0"/>
              <a:t> 100MB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vào</a:t>
            </a:r>
            <a:r>
              <a:rPr lang="en-US" sz="2800" dirty="0" smtClean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2: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theo</a:t>
            </a:r>
            <a:r>
              <a:rPr lang="en-US" sz="2800" dirty="0"/>
              <a:t> </a:t>
            </a:r>
            <a:r>
              <a:rPr lang="en-US" sz="2800" dirty="0" err="1" smtClean="0"/>
              <a:t>cách</a:t>
            </a:r>
            <a:r>
              <a:rPr lang="en-US" sz="2800" dirty="0" smtClean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</a:t>
            </a:r>
            <a:r>
              <a:rPr lang="en-US" sz="2800" dirty="0" err="1"/>
              <a:t>thường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có</a:t>
            </a:r>
            <a:r>
              <a:rPr lang="en-US" sz="2800" dirty="0" smtClean="0"/>
              <a:t> </a:t>
            </a:r>
            <a:r>
              <a:rPr lang="en-US" sz="2800" dirty="0" err="1" smtClean="0"/>
              <a:t>thể</a:t>
            </a:r>
            <a:r>
              <a:rPr lang="en-US" sz="2800" dirty="0" smtClean="0"/>
              <a:t> </a:t>
            </a:r>
            <a:r>
              <a:rPr lang="en-US" sz="2800" dirty="0" err="1" smtClean="0"/>
              <a:t>dùng</a:t>
            </a:r>
            <a:r>
              <a:rPr lang="en-US" sz="2800" dirty="0" smtClean="0"/>
              <a:t> merge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 </a:t>
            </a:r>
            <a:r>
              <a:rPr lang="en-US" sz="2800" dirty="0" err="1" smtClean="0"/>
              <a:t>hoặc</a:t>
            </a:r>
            <a:r>
              <a:rPr lang="en-US" sz="2800" dirty="0" smtClean="0"/>
              <a:t> quick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3: </a:t>
            </a:r>
            <a:r>
              <a:rPr lang="en-US" sz="2800" dirty="0" err="1"/>
              <a:t>Ghi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ngoài</a:t>
            </a:r>
            <a:r>
              <a:rPr lang="en-US" sz="2800" dirty="0"/>
              <a:t> (</a:t>
            </a:r>
            <a:r>
              <a:rPr lang="en-US" sz="2800" dirty="0" err="1"/>
              <a:t>gọi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đã</a:t>
            </a:r>
            <a:r>
              <a:rPr lang="en-US" sz="2800" dirty="0" smtClean="0"/>
              <a:t> </a:t>
            </a:r>
            <a:r>
              <a:rPr lang="en-US" sz="2800" dirty="0" err="1" smtClean="0"/>
              <a:t>sắp</a:t>
            </a:r>
            <a:r>
              <a:rPr lang="en-US" sz="2800" dirty="0" smtClean="0"/>
              <a:t> </a:t>
            </a:r>
            <a:r>
              <a:rPr lang="en-US" sz="2800" dirty="0" err="1" smtClean="0"/>
              <a:t>xếp</a:t>
            </a:r>
            <a:r>
              <a:rPr lang="en-US" sz="2800" dirty="0" smtClean="0"/>
              <a:t> </a:t>
            </a:r>
            <a:r>
              <a:rPr lang="en-US" sz="2800" dirty="0" err="1"/>
              <a:t>đó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runs)</a:t>
            </a:r>
          </a:p>
          <a:p>
            <a:pPr marL="0" indent="0">
              <a:buNone/>
            </a:pPr>
            <a:r>
              <a:rPr lang="en-US" sz="2800" dirty="0" err="1"/>
              <a:t>Lặp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đến</a:t>
            </a:r>
            <a:r>
              <a:rPr lang="en-US" sz="2800" dirty="0"/>
              <a:t>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hết</a:t>
            </a:r>
            <a:r>
              <a:rPr lang="en-US" sz="2800" dirty="0"/>
              <a:t> 900MB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, ta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9 </a:t>
            </a:r>
            <a:r>
              <a:rPr lang="en-US" sz="2800" dirty="0" smtClean="0"/>
              <a:t>runs.</a:t>
            </a:r>
          </a:p>
          <a:p>
            <a:pPr marL="0" indent="0"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-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4: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Sau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khi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có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runs,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chúng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ta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dùng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K-way Merge Sort (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thể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trong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ví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là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9-ways merge sort)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trộn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lại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28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931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Kỹ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K-way merge sort</a:t>
            </a:r>
            <a:endParaRPr lang="en-US" sz="6600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540716"/>
              </p:ext>
            </p:extLst>
          </p:nvPr>
        </p:nvGraphicFramePr>
        <p:xfrm>
          <a:off x="4012225" y="2168525"/>
          <a:ext cx="68931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444"/>
                <a:gridCol w="1143444"/>
                <a:gridCol w="1143444"/>
                <a:gridCol w="1143444"/>
                <a:gridCol w="1143444"/>
                <a:gridCol w="117595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accent2"/>
                          </a:solidFill>
                        </a:ln>
                      </a:endParaRPr>
                    </a:p>
                  </a:txBody>
                  <a:tcP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50404"/>
              </p:ext>
            </p:extLst>
          </p:nvPr>
        </p:nvGraphicFramePr>
        <p:xfrm>
          <a:off x="3947744" y="3200400"/>
          <a:ext cx="6957648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608"/>
                <a:gridCol w="1159608"/>
                <a:gridCol w="1159608"/>
                <a:gridCol w="1159608"/>
                <a:gridCol w="1159608"/>
                <a:gridCol w="1159608"/>
              </a:tblGrid>
              <a:tr h="36074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488836"/>
              </p:ext>
            </p:extLst>
          </p:nvPr>
        </p:nvGraphicFramePr>
        <p:xfrm>
          <a:off x="4019061" y="4219005"/>
          <a:ext cx="68863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722"/>
                <a:gridCol w="1147722"/>
                <a:gridCol w="1147722"/>
                <a:gridCol w="1147722"/>
                <a:gridCol w="1147722"/>
                <a:gridCol w="114772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013979"/>
              </p:ext>
            </p:extLst>
          </p:nvPr>
        </p:nvGraphicFramePr>
        <p:xfrm>
          <a:off x="4035667" y="5247704"/>
          <a:ext cx="686972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89"/>
                <a:gridCol w="981389"/>
                <a:gridCol w="981389"/>
                <a:gridCol w="981389"/>
                <a:gridCol w="981389"/>
                <a:gridCol w="981389"/>
                <a:gridCol w="98138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912589"/>
              </p:ext>
            </p:extLst>
          </p:nvPr>
        </p:nvGraphicFramePr>
        <p:xfrm>
          <a:off x="494323" y="2708910"/>
          <a:ext cx="719992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999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114800" y="174087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95831" y="282526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4799" y="386275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29616" y="490903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333912" y="1761392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342704" y="283991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60287" y="3862754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413038" y="4909039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3378686" y="2209793"/>
            <a:ext cx="360485" cy="123093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834947" y="265524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1277537" y="2904364"/>
            <a:ext cx="632543" cy="873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/>
          <p:cNvSpPr/>
          <p:nvPr/>
        </p:nvSpPr>
        <p:spPr>
          <a:xfrm>
            <a:off x="3516922" y="4399086"/>
            <a:ext cx="360485" cy="106972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973183" y="4724373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21" name="Left Brace 20"/>
          <p:cNvSpPr/>
          <p:nvPr/>
        </p:nvSpPr>
        <p:spPr>
          <a:xfrm>
            <a:off x="2474462" y="2801689"/>
            <a:ext cx="360485" cy="246188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32542" y="3847966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1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 Way Merge Using Divide &amp; Conquer (In 3 Minutes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4617"/>
            <a:ext cx="10847727" cy="6057900"/>
          </a:xfrm>
        </p:spPr>
      </p:pic>
    </p:spTree>
    <p:extLst>
      <p:ext uri="{BB962C8B-B14F-4D97-AF65-F5344CB8AC3E}">
        <p14:creationId xmlns:p14="http://schemas.microsoft.com/office/powerpoint/2010/main" val="60049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500" dirty="0" smtClean="0"/>
              <a:t>1. </a:t>
            </a:r>
            <a:r>
              <a:rPr lang="en-US" sz="2500" dirty="0" err="1" smtClean="0"/>
              <a:t>Đọc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thành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</a:t>
            </a:r>
          </a:p>
          <a:p>
            <a:pPr marL="114300" indent="0">
              <a:buNone/>
            </a:pPr>
            <a:r>
              <a:rPr lang="en-US" sz="2500" dirty="0" smtClean="0"/>
              <a:t>2. While (heap </a:t>
            </a:r>
            <a:r>
              <a:rPr lang="en-US" sz="2500" dirty="0" err="1" smtClean="0"/>
              <a:t>không</a:t>
            </a:r>
            <a:r>
              <a:rPr lang="en-US" sz="2500" dirty="0" smtClean="0"/>
              <a:t> </a:t>
            </a:r>
            <a:r>
              <a:rPr lang="en-US" sz="2500" dirty="0" err="1" smtClean="0"/>
              <a:t>rỗng</a:t>
            </a:r>
            <a:r>
              <a:rPr lang="en-US" sz="2500" dirty="0" smtClean="0"/>
              <a:t>)</a:t>
            </a:r>
          </a:p>
          <a:p>
            <a:pPr marL="411480" lvl="1" indent="0">
              <a:buNone/>
            </a:pPr>
            <a:r>
              <a:rPr lang="en-US" sz="2500" dirty="0"/>
              <a:t>a) </a:t>
            </a:r>
            <a:r>
              <a:rPr lang="en-US" sz="2500" dirty="0" err="1"/>
              <a:t>Đưa</a:t>
            </a:r>
            <a:r>
              <a:rPr lang="en-US" sz="2500" dirty="0"/>
              <a:t> root </a:t>
            </a:r>
            <a:r>
              <a:rPr lang="en-US" sz="2500" dirty="0" err="1"/>
              <a:t>vào</a:t>
            </a:r>
            <a:r>
              <a:rPr lang="en-US" sz="2500" dirty="0"/>
              <a:t> output buffer</a:t>
            </a:r>
          </a:p>
          <a:p>
            <a:pPr marL="411480" lvl="1" indent="0">
              <a:buNone/>
            </a:pPr>
            <a:r>
              <a:rPr lang="en-US" sz="2500" dirty="0"/>
              <a:t>b) While (next input record &gt;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Chèn</a:t>
            </a:r>
            <a:r>
              <a:rPr lang="en-US" sz="2500" dirty="0"/>
              <a:t> next input record </a:t>
            </a:r>
            <a:r>
              <a:rPr lang="en-US" sz="2500" dirty="0" err="1"/>
              <a:t>vào</a:t>
            </a:r>
            <a:r>
              <a:rPr lang="en-US" sz="2500" dirty="0"/>
              <a:t> heap</a:t>
            </a:r>
          </a:p>
          <a:p>
            <a:pPr marL="411480" lvl="1" indent="0">
              <a:buNone/>
            </a:pPr>
            <a:r>
              <a:rPr lang="en-US" sz="2500" dirty="0"/>
              <a:t>c) While (next input record &lt;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Lưu</a:t>
            </a:r>
            <a:r>
              <a:rPr lang="en-US" sz="2500" dirty="0"/>
              <a:t> record </a:t>
            </a:r>
            <a:r>
              <a:rPr lang="en-US" sz="2500" dirty="0" err="1"/>
              <a:t>ngoài</a:t>
            </a:r>
            <a:r>
              <a:rPr lang="en-US" sz="2500" dirty="0"/>
              <a:t> </a:t>
            </a:r>
            <a:r>
              <a:rPr lang="en-US" sz="2500" dirty="0" smtClean="0"/>
              <a:t>heap</a:t>
            </a:r>
          </a:p>
          <a:p>
            <a:pPr marL="114300" indent="0">
              <a:buNone/>
            </a:pPr>
            <a:r>
              <a:rPr lang="en-US" sz="2500" dirty="0" smtClean="0"/>
              <a:t>3. </a:t>
            </a:r>
            <a:r>
              <a:rPr lang="en-US" sz="2500" dirty="0" err="1" smtClean="0"/>
              <a:t>Nếu</a:t>
            </a:r>
            <a:r>
              <a:rPr lang="en-US" sz="2500" dirty="0" smtClean="0"/>
              <a:t> </a:t>
            </a:r>
            <a:r>
              <a:rPr lang="en-US" sz="2500" dirty="0" err="1" smtClean="0"/>
              <a:t>có</a:t>
            </a:r>
            <a:r>
              <a:rPr lang="en-US" sz="2500" dirty="0" smtClean="0"/>
              <a:t> </a:t>
            </a:r>
            <a:r>
              <a:rPr lang="en-US" sz="2500" dirty="0" err="1" smtClean="0"/>
              <a:t>nhiều</a:t>
            </a:r>
            <a:r>
              <a:rPr lang="en-US" sz="2500" dirty="0" smtClean="0"/>
              <a:t> input records </a:t>
            </a:r>
            <a:r>
              <a:rPr lang="en-US" sz="2500" dirty="0" err="1" smtClean="0"/>
              <a:t>thì</a:t>
            </a:r>
            <a:r>
              <a:rPr lang="en-US" sz="2500" dirty="0" smtClean="0"/>
              <a:t> </a:t>
            </a:r>
            <a:r>
              <a:rPr lang="en-US" sz="2500" dirty="0" err="1" smtClean="0"/>
              <a:t>tạo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 </a:t>
            </a:r>
            <a:r>
              <a:rPr lang="en-US" sz="2500" dirty="0" err="1" smtClean="0"/>
              <a:t>mới</a:t>
            </a:r>
            <a:r>
              <a:rPr lang="en-US" sz="2500" dirty="0" smtClean="0"/>
              <a:t> </a:t>
            </a:r>
            <a:r>
              <a:rPr lang="en-US" sz="2500" dirty="0" err="1" smtClean="0"/>
              <a:t>với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và</a:t>
            </a:r>
            <a:r>
              <a:rPr lang="en-US" sz="2500" dirty="0" smtClean="0"/>
              <a:t> </a:t>
            </a:r>
            <a:r>
              <a:rPr lang="en-US" sz="2500" dirty="0" err="1" smtClean="0"/>
              <a:t>lặp</a:t>
            </a:r>
            <a:r>
              <a:rPr lang="en-US" sz="2500" dirty="0" smtClean="0"/>
              <a:t> </a:t>
            </a:r>
            <a:r>
              <a:rPr lang="en-US" sz="2500" dirty="0" err="1" smtClean="0"/>
              <a:t>lại</a:t>
            </a:r>
            <a:r>
              <a:rPr lang="en-US" sz="2500" dirty="0" smtClean="0"/>
              <a:t> </a:t>
            </a:r>
            <a:r>
              <a:rPr lang="en-US" sz="2500" dirty="0" err="1" smtClean="0"/>
              <a:t>bước</a:t>
            </a:r>
            <a:r>
              <a:rPr lang="en-US" sz="2500" dirty="0" smtClean="0"/>
              <a:t> 2</a:t>
            </a:r>
          </a:p>
          <a:p>
            <a:pPr marL="411480" lvl="1" indent="0">
              <a:buNone/>
            </a:pPr>
            <a:endParaRPr lang="en-US" sz="2500" dirty="0" smtClean="0"/>
          </a:p>
          <a:p>
            <a:pPr marL="411480" lvl="1" indent="0">
              <a:buNone/>
            </a:pPr>
            <a:endParaRPr lang="en-US" sz="2500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783" y="5487126"/>
            <a:ext cx="5635503" cy="137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16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780" y="1888425"/>
            <a:ext cx="4122777" cy="3749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65" y="2140926"/>
            <a:ext cx="3810000" cy="331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814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3786</TotalTime>
  <Words>567</Words>
  <Application>Microsoft Office PowerPoint</Application>
  <PresentationFormat>Custom</PresentationFormat>
  <Paragraphs>69</Paragraphs>
  <Slides>15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SẮP XẾP NGOẠI (External Sort)</vt:lpstr>
      <vt:lpstr>Dẫn nhập và đặt vấn đề</vt:lpstr>
      <vt:lpstr>Lí do có sắp xếp ngoại?</vt:lpstr>
      <vt:lpstr>Mô tả thuật toán</vt:lpstr>
      <vt:lpstr>Mô tả thuật toán</vt:lpstr>
      <vt:lpstr>Kỹ thuật K-way merge sort</vt:lpstr>
      <vt:lpstr>PowerPoint Presentation</vt:lpstr>
      <vt:lpstr>Cải tiến thuật toán</vt:lpstr>
      <vt:lpstr>Cải tiến thuật toán</vt:lpstr>
      <vt:lpstr>PowerPoint Presentation</vt:lpstr>
      <vt:lpstr>Một số phương pháp trộn</vt:lpstr>
      <vt:lpstr>Độ phức tạp</vt:lpstr>
      <vt:lpstr>Ứng dụng</vt:lpstr>
      <vt:lpstr>Bài tập trên lớp nhẹ nhàng</vt:lpstr>
      <vt:lpstr>Bài tập về nhà nhẹ nhàng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Sắp xếp ngoại (External Sort)</dc:title>
  <dc:creator>DELL</dc:creator>
  <cp:lastModifiedBy>DELL</cp:lastModifiedBy>
  <cp:revision>57</cp:revision>
  <dcterms:created xsi:type="dcterms:W3CDTF">2023-09-19T06:14:17Z</dcterms:created>
  <dcterms:modified xsi:type="dcterms:W3CDTF">2023-09-30T00:47:55Z</dcterms:modified>
</cp:coreProperties>
</file>

<file path=docProps/thumbnail.jpeg>
</file>